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1"/>
  </p:notesMasterIdLst>
  <p:sldIdLst>
    <p:sldId id="256" r:id="rId2"/>
    <p:sldId id="279" r:id="rId3"/>
    <p:sldId id="262" r:id="rId4"/>
    <p:sldId id="261" r:id="rId5"/>
    <p:sldId id="263" r:id="rId6"/>
    <p:sldId id="278" r:id="rId7"/>
    <p:sldId id="264" r:id="rId8"/>
    <p:sldId id="265" r:id="rId9"/>
    <p:sldId id="266" r:id="rId10"/>
    <p:sldId id="270" r:id="rId11"/>
    <p:sldId id="271" r:id="rId12"/>
    <p:sldId id="287" r:id="rId13"/>
    <p:sldId id="288" r:id="rId14"/>
    <p:sldId id="289" r:id="rId15"/>
    <p:sldId id="290" r:id="rId16"/>
    <p:sldId id="291" r:id="rId17"/>
    <p:sldId id="292" r:id="rId18"/>
    <p:sldId id="286" r:id="rId19"/>
    <p:sldId id="272" r:id="rId2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Sora" panose="020B0604020202020204" charset="0"/>
      <p:regular r:id="rId23"/>
      <p:bold r:id="rId24"/>
    </p:embeddedFont>
    <p:embeddedFont>
      <p:font typeface="Sora ExtraBold" panose="020B0604020202020204" charset="0"/>
      <p:bold r:id="rId25"/>
    </p:embeddedFont>
    <p:embeddedFont>
      <p:font typeface="Sora SemiBold" panose="020B0604020202020204" charset="0"/>
      <p:regular r:id="rId26"/>
      <p:bold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Medium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2686a6e89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72686a6e89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72686a6e89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72686a6e89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72686a6e89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72686a6e89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3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72686a6e8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72686a6e8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2686a6e89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72686a6e89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86a6e89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86a6e89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72686a6e89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72686a6e89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2686a6e89_1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2686a6e89_1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" type="title">
  <p:cSld name="TITLE">
    <p:bg>
      <p:bgPr>
        <a:solidFill>
          <a:srgbClr val="0D172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4275" y="125357"/>
            <a:ext cx="548700" cy="548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024275" y="1444538"/>
            <a:ext cx="548700" cy="548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24275" y="784959"/>
            <a:ext cx="548700" cy="548700"/>
          </a:xfrm>
          <a:prstGeom prst="ellipse">
            <a:avLst/>
          </a:prstGeom>
          <a:solidFill>
            <a:srgbClr val="0D17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024275" y="2072150"/>
            <a:ext cx="548700" cy="548700"/>
          </a:xfrm>
          <a:prstGeom prst="ellipse">
            <a:avLst/>
          </a:prstGeom>
          <a:solidFill>
            <a:srgbClr val="3D5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024275" y="2699743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-42375"/>
            <a:ext cx="9143997" cy="5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0" y="565250"/>
            <a:ext cx="1676948" cy="4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l="13534" r="22742"/>
          <a:stretch/>
        </p:blipFill>
        <p:spPr>
          <a:xfrm>
            <a:off x="422275" y="484896"/>
            <a:ext cx="3550465" cy="47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44154" t="14460" r="13688" b="6130"/>
          <a:stretch/>
        </p:blipFill>
        <p:spPr>
          <a:xfrm>
            <a:off x="2013752" y="1207290"/>
            <a:ext cx="3938498" cy="4946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589775" y="1604975"/>
            <a:ext cx="28500" cy="3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 idx="2"/>
          </p:nvPr>
        </p:nvSpPr>
        <p:spPr>
          <a:xfrm>
            <a:off x="5169200" y="1716975"/>
            <a:ext cx="20412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None/>
              <a:defRPr sz="1800">
                <a:solidFill>
                  <a:srgbClr val="CC00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3"/>
          </p:nvPr>
        </p:nvSpPr>
        <p:spPr>
          <a:xfrm>
            <a:off x="5169200" y="1924875"/>
            <a:ext cx="3360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 rot="-5400000">
            <a:off x="7247975" y="1314988"/>
            <a:ext cx="28500" cy="39444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4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125" y="4213000"/>
            <a:ext cx="3781023" cy="50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9">
          <p15:clr>
            <a:srgbClr val="FA7B17"/>
          </p15:clr>
        </p15:guide>
        <p15:guide id="2" orient="horz" pos="1302">
          <p15:clr>
            <a:srgbClr val="FA7B17"/>
          </p15:clr>
        </p15:guide>
        <p15:guide id="3" orient="horz" pos="2046">
          <p15:clr>
            <a:srgbClr val="FA7B17"/>
          </p15:clr>
        </p15:guide>
        <p15:guide id="4" pos="5588">
          <p15:clr>
            <a:srgbClr val="FA7B17"/>
          </p15:clr>
        </p15:guide>
        <p15:guide id="5" pos="3301">
          <p15:clr>
            <a:srgbClr val="FA7B17"/>
          </p15:clr>
        </p15:guide>
        <p15:guide id="6" pos="4575">
          <p15:clr>
            <a:srgbClr val="FA7B17"/>
          </p15:clr>
        </p15:guide>
        <p15:guide id="7" orient="horz" pos="356">
          <p15:clr>
            <a:srgbClr val="FA7B17"/>
          </p15:clr>
        </p15:guide>
        <p15:guide id="8" orient="horz" pos="66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oria">
  <p:cSld name="TITLE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000"/>
              <a:buNone/>
              <a:defRPr sz="30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12" name="Google Shape;112;p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19" name="Google Shape;119;p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124" name="Google Shape;124;p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">
  <p:cSld name="TITLE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40" name="Google Shape;140;p7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47" name="Google Shape;147;p7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53" name="Google Shape;153;p7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7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7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166" name="Google Shape;166;p7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das">
  <p:cSld name="CUSTOM_2_1">
    <p:bg>
      <p:bgPr>
        <a:solidFill>
          <a:srgbClr val="ADCF07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-524025" y="1193098"/>
            <a:ext cx="10786200" cy="99702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-6214200" y="-4674302"/>
            <a:ext cx="10786200" cy="99702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62" name="Google Shape;262;p11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63" name="Google Shape;263;p11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1"/>
          <p:cNvSpPr/>
          <p:nvPr/>
        </p:nvSpPr>
        <p:spPr>
          <a:xfrm>
            <a:off x="1698788" y="1365674"/>
            <a:ext cx="1942200" cy="309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11"/>
          <p:cNvPicPr preferRelativeResize="0"/>
          <p:nvPr/>
        </p:nvPicPr>
        <p:blipFill rotWithShape="1">
          <a:blip r:embed="rId2">
            <a:alphaModFix/>
          </a:blip>
          <a:srcRect l="41911" t="30554" r="37183" b="7229"/>
          <a:stretch/>
        </p:blipFill>
        <p:spPr>
          <a:xfrm>
            <a:off x="1712372" y="1365428"/>
            <a:ext cx="1942200" cy="309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2">
            <a:alphaModFix/>
          </a:blip>
          <a:srcRect l="37810" t="12961" r="32151" b="15742"/>
          <a:stretch/>
        </p:blipFill>
        <p:spPr>
          <a:xfrm>
            <a:off x="1337400" y="475950"/>
            <a:ext cx="2790451" cy="35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/>
        </p:nvSpPr>
        <p:spPr>
          <a:xfrm>
            <a:off x="4381500" y="2612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¿DUDAS?</a:t>
            </a:r>
            <a:endParaRPr sz="4000">
              <a:solidFill>
                <a:srgbClr val="FFFFFF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Vacia" type="blank">
  <p:cSld name="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AF17-091D-4136-8800-F3FA117C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C21EC-C23F-4B66-9548-73500765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C8027-725C-44D1-98A6-B0078C13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8CD0-B027-4293-AA00-D05E0944061F}" type="datetimeFigureOut">
              <a:rPr lang="es-CL" smtClean="0"/>
              <a:t>11-12-2024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11E91-B9FE-44B5-94B2-D97BCA0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8B2CA-8854-4432-8F4E-B8441CEA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5F3B-1830-4EF8-82E5-35CEB1B407C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997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43263-A3A4-4AFB-A648-7853CA875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69ACED-AED6-46D4-9341-BBE5C3303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7C7AE-099F-40EA-89D2-A5120569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8CD0-B027-4293-AA00-D05E0944061F}" type="datetimeFigureOut">
              <a:rPr lang="es-CL" smtClean="0"/>
              <a:t>11-12-2024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2C679-5251-4D90-AE64-7F1D998B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0319BB-1C26-49D9-80CB-9424823F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5F3B-1830-4EF8-82E5-35CEB1B407C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208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  <a:defRPr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63" r:id="rId5"/>
    <p:sldLayoutId id="2147483664" r:id="rId6"/>
    <p:sldLayoutId id="2147483665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6932" y="2056132"/>
            <a:ext cx="6858000" cy="1541996"/>
          </a:xfrm>
        </p:spPr>
        <p:txBody>
          <a:bodyPr>
            <a:normAutofit fontScale="90000"/>
          </a:bodyPr>
          <a:lstStyle/>
          <a:p>
            <a:br>
              <a:rPr lang="es-MX" dirty="0"/>
            </a:br>
            <a:r>
              <a:rPr lang="es-MX" sz="3600" dirty="0"/>
              <a:t>CURSO:</a:t>
            </a:r>
            <a:br>
              <a:rPr lang="es-MX" sz="3600" dirty="0"/>
            </a:br>
            <a:r>
              <a:rPr lang="es-MX" sz="3600" dirty="0"/>
              <a:t>ELECTIVO II</a:t>
            </a:r>
            <a:br>
              <a:rPr lang="es-MX" b="1" i="1" dirty="0"/>
            </a:br>
            <a:r>
              <a:rPr lang="es-MX" sz="3000" dirty="0"/>
              <a:t>Unidad I: Redes Neuronales.</a:t>
            </a:r>
            <a:endParaRPr lang="en-US" sz="30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62783" y="3721878"/>
            <a:ext cx="6858000" cy="476891"/>
          </a:xfrm>
        </p:spPr>
        <p:txBody>
          <a:bodyPr>
            <a:normAutofit lnSpcReduction="10000"/>
          </a:bodyPr>
          <a:lstStyle/>
          <a:p>
            <a:r>
              <a:rPr lang="es-MX" b="1" dirty="0"/>
              <a:t>Clase: Introducción a las Redes Neuronales.</a:t>
            </a:r>
          </a:p>
        </p:txBody>
      </p:sp>
      <p:pic>
        <p:nvPicPr>
          <p:cNvPr id="1026" name="Picture 2" descr="https://cftdelosrios.cl/wp-content/uploads/2021/09/cropped-Recurso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23843"/>
            <a:ext cx="2611316" cy="138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1096932" y="4446269"/>
            <a:ext cx="6858000" cy="58512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500" b="1" dirty="0"/>
              <a:t>Profesor: Diego Miranda</a:t>
            </a:r>
          </a:p>
          <a:p>
            <a:r>
              <a:rPr lang="es-MX" sz="1500" b="1" i="1" dirty="0"/>
              <a:t>Data </a:t>
            </a:r>
            <a:r>
              <a:rPr lang="es-MX" sz="1500" b="1" i="1" dirty="0" err="1"/>
              <a:t>Scientist</a:t>
            </a:r>
            <a:endParaRPr lang="es-MX" sz="1500" b="1" i="1" dirty="0"/>
          </a:p>
          <a:p>
            <a:endParaRPr lang="es-MX" sz="1500" dirty="0"/>
          </a:p>
        </p:txBody>
      </p:sp>
    </p:spTree>
    <p:extLst>
      <p:ext uri="{BB962C8B-B14F-4D97-AF65-F5344CB8AC3E}">
        <p14:creationId xmlns:p14="http://schemas.microsoft.com/office/powerpoint/2010/main" val="4299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Machine Learning vs Deep Learning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4294967295"/>
          </p:nvPr>
        </p:nvSpPr>
        <p:spPr>
          <a:xfrm>
            <a:off x="0" y="1616075"/>
            <a:ext cx="3652838" cy="2220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usar pequeñas cantidades de datos para hacer predicciones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trabajar en máquinas de gama baja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Requiere que los usuarios identifiquen y creen con precisión las características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Poco tiempo para entrenar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body" idx="4294967295"/>
          </p:nvPr>
        </p:nvSpPr>
        <p:spPr>
          <a:xfrm>
            <a:off x="5272088" y="1463675"/>
            <a:ext cx="3871912" cy="2520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Necesita usar grandes cantidades de datos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Depende de máquinas de gama alta. Una GPU puede optimizar las operaciones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Aprende funciones de alto nivel a partir de datos y crea nuevas funciones por sí mismo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lo general, lleva mucho tiempo entrenarlo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Red neuronal </a:t>
            </a:r>
            <a:r>
              <a:rPr lang="es" dirty="0">
                <a:latin typeface="Sora"/>
                <a:ea typeface="Sora"/>
                <a:cs typeface="Sora"/>
                <a:sym typeface="Sora"/>
              </a:rPr>
              <a:t>con un dataset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body" idx="4294967295"/>
          </p:nvPr>
        </p:nvSpPr>
        <p:spPr>
          <a:xfrm>
            <a:off x="0" y="2211388"/>
            <a:ext cx="2860675" cy="1260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Scipy es una biblioteca de código abierto que nos da una serie de herramientas matemáticas para optimización, procesamiento de señales, interpolación…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2" name="Google Shape;542;p35"/>
          <p:cNvSpPr txBox="1">
            <a:spLocks noGrp="1"/>
          </p:cNvSpPr>
          <p:nvPr>
            <p:ph type="body" idx="4294967295"/>
          </p:nvPr>
        </p:nvSpPr>
        <p:spPr>
          <a:xfrm>
            <a:off x="6048375" y="2246313"/>
            <a:ext cx="3095625" cy="1108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Keras es una biblioteca de redes neuronales de código abierto que deriva de TensorFlow y facilita la implementación de Deep Learning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3" name="Google Shape;543;p35"/>
          <p:cNvSpPr txBox="1">
            <a:spLocks noGrp="1"/>
          </p:cNvSpPr>
          <p:nvPr>
            <p:ph type="body" idx="4294967295"/>
          </p:nvPr>
        </p:nvSpPr>
        <p:spPr>
          <a:xfrm>
            <a:off x="0" y="954088"/>
            <a:ext cx="8156575" cy="839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Hacer una red neuronal productiva desde cero con los métodos que hemos visto puede llegar a ser un tanto complejo y tardado. Por ello nos apoyaremos en el uso de dos bibliotecas de funciones muy usadas</a:t>
            </a:r>
            <a:endParaRPr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44" name="Google Shape;5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73" y="2272648"/>
            <a:ext cx="768431" cy="76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79" y="2246412"/>
            <a:ext cx="874825" cy="8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03206" y="3071007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Scipy</a:t>
            </a:r>
            <a:endParaRPr sz="1700" b="1" dirty="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7" name="Google Shape;547;p35"/>
          <p:cNvSpPr txBox="1"/>
          <p:nvPr/>
        </p:nvSpPr>
        <p:spPr>
          <a:xfrm>
            <a:off x="4303358" y="3104643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Keras</a:t>
            </a:r>
            <a:endParaRPr sz="1100" dirty="0">
              <a:solidFill>
                <a:srgbClr val="004987"/>
              </a:solidFill>
            </a:endParaRPr>
          </a:p>
        </p:txBody>
      </p:sp>
      <p:pic>
        <p:nvPicPr>
          <p:cNvPr id="1026" name="Picture 2" descr="TensorFlow - Wikipedia, la enciclopedia libre">
            <a:extLst>
              <a:ext uri="{FF2B5EF4-FFF2-40B4-BE49-F238E27FC236}">
                <a16:creationId xmlns:a16="http://schemas.microsoft.com/office/drawing/2014/main" id="{FA06CAEE-ACA7-4AFD-A0BE-D9562B6B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3634087"/>
            <a:ext cx="1320799" cy="11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4ABF6DC-84D4-4133-AEEC-C5FB9B952554}"/>
              </a:ext>
            </a:extLst>
          </p:cNvPr>
          <p:cNvSpPr txBox="1"/>
          <p:nvPr/>
        </p:nvSpPr>
        <p:spPr>
          <a:xfrm>
            <a:off x="1293707" y="3618467"/>
            <a:ext cx="2861400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200"/>
              </a:spcAft>
              <a:buClr>
                <a:schemeClr val="dk1"/>
              </a:buClr>
              <a:buSzPts val="1800"/>
            </a:pP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TensorFlow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facilita la creación de modelos de aprendizaje automático para computadoras de escritorio, dispositivos móviles, la web y la nube, sin importar si eres principiante o experto.</a:t>
            </a:r>
            <a:endParaRPr lang="es-CL" sz="12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pic>
        <p:nvPicPr>
          <p:cNvPr id="1028" name="Picture 4" descr="OpenAI goes all-in on Facebook's Pytorch machine learning framework |  VentureBeat">
            <a:extLst>
              <a:ext uri="{FF2B5EF4-FFF2-40B4-BE49-F238E27FC236}">
                <a16:creationId xmlns:a16="http://schemas.microsoft.com/office/drawing/2014/main" id="{C11CB80C-F5BC-4AEC-A357-996CA095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07" y="3612369"/>
            <a:ext cx="1307253" cy="10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39B55D-FEDD-437E-B679-C3D9FF494736}"/>
              </a:ext>
            </a:extLst>
          </p:cNvPr>
          <p:cNvSpPr txBox="1"/>
          <p:nvPr/>
        </p:nvSpPr>
        <p:spPr>
          <a:xfrm>
            <a:off x="5577507" y="3349021"/>
            <a:ext cx="348521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200"/>
              </a:spcAft>
              <a:buClr>
                <a:schemeClr val="dk1"/>
              </a:buClr>
              <a:buSzPts val="1800"/>
            </a:pP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PyTorch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es un marco de aprendizaje profundo de código abierto basado en software que se emplea para crear redes neuronales, combinando la biblioteca de aprendizaje automático (ML) de </a:t>
            </a: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Torch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con una API de alto nivel basada en Python</a:t>
            </a:r>
            <a:endParaRPr lang="es-CL" sz="12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8A70A-6FF9-450A-B2D9-94EA9D0654E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F89E84A-8EC4-458F-8D78-2E830E07137B}"/>
              </a:ext>
            </a:extLst>
          </p:cNvPr>
          <p:cNvSpPr txBox="1"/>
          <p:nvPr/>
        </p:nvSpPr>
        <p:spPr>
          <a:xfrm>
            <a:off x="6565691" y="944185"/>
            <a:ext cx="398789" cy="140831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860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860" spc="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60" spc="-3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86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3A88696-4442-401A-9769-40CC3D37BA20}"/>
              </a:ext>
            </a:extLst>
          </p:cNvPr>
          <p:cNvSpPr txBox="1"/>
          <p:nvPr/>
        </p:nvSpPr>
        <p:spPr>
          <a:xfrm>
            <a:off x="5023706" y="2592405"/>
            <a:ext cx="1634238" cy="127101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Precisión</a:t>
            </a:r>
            <a:r>
              <a:rPr sz="1191" spc="-53" dirty="0">
                <a:latin typeface="Calibri"/>
                <a:cs typeface="Calibri"/>
              </a:rPr>
              <a:t> </a:t>
            </a:r>
            <a:r>
              <a:rPr sz="1191" spc="-7" dirty="0">
                <a:latin typeface="Calibri"/>
                <a:cs typeface="Calibri"/>
              </a:rPr>
              <a:t>(</a:t>
            </a:r>
            <a:r>
              <a:rPr sz="1191" spc="-7" dirty="0">
                <a:solidFill>
                  <a:srgbClr val="8FAADC"/>
                </a:solidFill>
                <a:latin typeface="Calibri"/>
                <a:cs typeface="Calibri"/>
              </a:rPr>
              <a:t>Positivos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  <a:p>
            <a:pPr>
              <a:spcBef>
                <a:spcPts val="1294"/>
              </a:spcBef>
              <a:buFont typeface="Arial MT"/>
              <a:buChar char="•"/>
            </a:pPr>
            <a:endParaRPr sz="1191">
              <a:latin typeface="Calibri"/>
              <a:cs typeface="Calibri"/>
            </a:endParaRPr>
          </a:p>
          <a:p>
            <a:pPr marL="148345" indent="-139940"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Sensibilidad</a:t>
            </a:r>
            <a:r>
              <a:rPr sz="1191" spc="-50" dirty="0">
                <a:latin typeface="Calibri"/>
                <a:cs typeface="Calibri"/>
              </a:rPr>
              <a:t> </a:t>
            </a:r>
            <a:r>
              <a:rPr sz="1191" spc="-7" dirty="0">
                <a:latin typeface="Calibri"/>
                <a:cs typeface="Calibri"/>
              </a:rPr>
              <a:t>(</a:t>
            </a:r>
            <a:r>
              <a:rPr sz="1191" spc="-7" dirty="0">
                <a:solidFill>
                  <a:srgbClr val="8FAADC"/>
                </a:solidFill>
                <a:latin typeface="Calibri"/>
                <a:cs typeface="Calibri"/>
              </a:rPr>
              <a:t>Positivos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  <a:p>
            <a:pPr>
              <a:spcBef>
                <a:spcPts val="1357"/>
              </a:spcBef>
              <a:buFont typeface="Arial MT"/>
              <a:buChar char="•"/>
            </a:pPr>
            <a:endParaRPr sz="1191">
              <a:latin typeface="Calibri"/>
              <a:cs typeface="Calibri"/>
            </a:endParaRPr>
          </a:p>
          <a:p>
            <a:pPr marL="148345" indent="-139940"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Especificidad(</a:t>
            </a:r>
            <a:r>
              <a:rPr sz="1191" spc="-7" dirty="0">
                <a:solidFill>
                  <a:srgbClr val="F4B183"/>
                </a:solidFill>
                <a:latin typeface="Calibri"/>
                <a:cs typeface="Calibri"/>
              </a:rPr>
              <a:t>Negativos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24E3775-F348-45F1-A415-83968296390F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 dirty="0">
              <a:latin typeface="Calibri Light"/>
              <a:cs typeface="Calibri Light"/>
            </a:endParaRPr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C90409C7-A5A4-4321-A75D-A26C10209C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468" y="1876396"/>
            <a:ext cx="1950609" cy="19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C988E262-00A8-4624-B78D-5A7EDC0B6ECF}"/>
              </a:ext>
            </a:extLst>
          </p:cNvPr>
          <p:cNvSpPr txBox="1"/>
          <p:nvPr/>
        </p:nvSpPr>
        <p:spPr>
          <a:xfrm>
            <a:off x="3860790" y="2410870"/>
            <a:ext cx="70639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Precisión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A2647F-61DD-4989-B3D5-1053C4DA07DB}"/>
              </a:ext>
            </a:extLst>
          </p:cNvPr>
          <p:cNvSpPr txBox="1"/>
          <p:nvPr/>
        </p:nvSpPr>
        <p:spPr>
          <a:xfrm>
            <a:off x="3860790" y="2941356"/>
            <a:ext cx="88330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Sensibilidad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AB4297F7-74E1-4D1C-90E9-0C8627D562DF}"/>
              </a:ext>
            </a:extLst>
          </p:cNvPr>
          <p:cNvSpPr txBox="1"/>
          <p:nvPr/>
        </p:nvSpPr>
        <p:spPr>
          <a:xfrm>
            <a:off x="3860791" y="3479911"/>
            <a:ext cx="94759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Especificidad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16B87E69-25D6-4C91-A37E-BCE5D9958742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7" name="object 11">
            <a:extLst>
              <a:ext uri="{FF2B5EF4-FFF2-40B4-BE49-F238E27FC236}">
                <a16:creationId xmlns:a16="http://schemas.microsoft.com/office/drawing/2014/main" id="{A02AD66C-EFBB-45FC-850F-61F45F7703F0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8" name="object 12">
              <a:extLst>
                <a:ext uri="{FF2B5EF4-FFF2-40B4-BE49-F238E27FC236}">
                  <a16:creationId xmlns:a16="http://schemas.microsoft.com/office/drawing/2014/main" id="{A425C0EC-9EAC-4B8C-81EB-BA79F809236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67D48480-6826-47B4-A9C7-EECCA651E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C8133CDE-6CA9-41B5-87E0-E7F82917FF0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56073269-7D98-494D-A184-653AC2BAEEEC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6">
            <a:extLst>
              <a:ext uri="{FF2B5EF4-FFF2-40B4-BE49-F238E27FC236}">
                <a16:creationId xmlns:a16="http://schemas.microsoft.com/office/drawing/2014/main" id="{0A3607BA-5B73-4B41-93BA-5075B159D973}"/>
              </a:ext>
            </a:extLst>
          </p:cNvPr>
          <p:cNvSpPr txBox="1"/>
          <p:nvPr/>
        </p:nvSpPr>
        <p:spPr>
          <a:xfrm>
            <a:off x="5434258" y="2386665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EAE0CD4-64E7-4CD7-A887-4943AD94563D}"/>
              </a:ext>
            </a:extLst>
          </p:cNvPr>
          <p:cNvSpPr/>
          <p:nvPr/>
        </p:nvSpPr>
        <p:spPr>
          <a:xfrm>
            <a:off x="6263298" y="2494744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6"/>
                </a:lnTo>
                <a:lnTo>
                  <a:pt x="838200" y="12716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FE0F2A1E-2408-4CE5-A63D-3E85C9536B75}"/>
              </a:ext>
            </a:extLst>
          </p:cNvPr>
          <p:cNvSpPr txBox="1"/>
          <p:nvPr/>
        </p:nvSpPr>
        <p:spPr>
          <a:xfrm>
            <a:off x="6449845" y="2273710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4CB5ED25-ADBF-44D9-ACBA-3E1E55E81186}"/>
              </a:ext>
            </a:extLst>
          </p:cNvPr>
          <p:cNvSpPr txBox="1"/>
          <p:nvPr/>
        </p:nvSpPr>
        <p:spPr>
          <a:xfrm>
            <a:off x="6267116" y="2487518"/>
            <a:ext cx="568559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0F2FEFB5-8212-4FD7-AAB1-E6494D1358B2}"/>
              </a:ext>
            </a:extLst>
          </p:cNvPr>
          <p:cNvSpPr txBox="1"/>
          <p:nvPr/>
        </p:nvSpPr>
        <p:spPr>
          <a:xfrm>
            <a:off x="5324490" y="2955475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8B39F6F8-5DDC-436C-952F-9E77A83FAF98}"/>
              </a:ext>
            </a:extLst>
          </p:cNvPr>
          <p:cNvSpPr/>
          <p:nvPr/>
        </p:nvSpPr>
        <p:spPr>
          <a:xfrm>
            <a:off x="6355747" y="3063768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6"/>
                </a:lnTo>
                <a:lnTo>
                  <a:pt x="863600" y="12716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7EA9173E-2965-4DB4-8534-6AE71073677D}"/>
              </a:ext>
            </a:extLst>
          </p:cNvPr>
          <p:cNvSpPr txBox="1"/>
          <p:nvPr/>
        </p:nvSpPr>
        <p:spPr>
          <a:xfrm>
            <a:off x="6551073" y="2842520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7DC7A8E4-D896-481A-9090-30EDE15657B5}"/>
              </a:ext>
            </a:extLst>
          </p:cNvPr>
          <p:cNvSpPr txBox="1"/>
          <p:nvPr/>
        </p:nvSpPr>
        <p:spPr>
          <a:xfrm>
            <a:off x="6359775" y="3056329"/>
            <a:ext cx="58536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5BDF4A10-3EDF-430B-BDD3-2F63CF127FE2}"/>
              </a:ext>
            </a:extLst>
          </p:cNvPr>
          <p:cNvSpPr txBox="1"/>
          <p:nvPr/>
        </p:nvSpPr>
        <p:spPr>
          <a:xfrm>
            <a:off x="5273066" y="3512184"/>
            <a:ext cx="11152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CDCFD9D1-85EC-4EAC-BB08-42E378689245}"/>
              </a:ext>
            </a:extLst>
          </p:cNvPr>
          <p:cNvSpPr/>
          <p:nvPr/>
        </p:nvSpPr>
        <p:spPr>
          <a:xfrm>
            <a:off x="6406174" y="3619897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5"/>
                </a:lnTo>
                <a:lnTo>
                  <a:pt x="863600" y="12715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48C07C85-6671-4DD0-8939-B0DC2E89E700}"/>
              </a:ext>
            </a:extLst>
          </p:cNvPr>
          <p:cNvSpPr txBox="1"/>
          <p:nvPr/>
        </p:nvSpPr>
        <p:spPr>
          <a:xfrm>
            <a:off x="6593926" y="3399229"/>
            <a:ext cx="220196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𝑉𝑁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84CCEF1B-2E8D-4B84-9844-2DBEE7E1294B}"/>
              </a:ext>
            </a:extLst>
          </p:cNvPr>
          <p:cNvSpPr txBox="1"/>
          <p:nvPr/>
        </p:nvSpPr>
        <p:spPr>
          <a:xfrm>
            <a:off x="6411198" y="3613036"/>
            <a:ext cx="58578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4352E1E2-89C7-4999-A144-D67E2395FD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375595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1798A395-F635-46D7-A022-69953685C242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5FCFE247-4C63-45D4-BF8C-C4A530F61048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8CF3E1D9-CD7E-4538-A952-CD41A1FE813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3379F4D7-E194-4A6A-9497-3056466224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CA6513C9-1A31-42D9-8DEA-AF5CADDD93A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ACC36905-CAEC-4E66-A8FE-7E6E3F4D0D68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VP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FP=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FN=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VN=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500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6DC4769D-47BD-4132-B052-7BB477C2129F}"/>
              </a:ext>
            </a:extLst>
          </p:cNvPr>
          <p:cNvSpPr txBox="1"/>
          <p:nvPr/>
        </p:nvSpPr>
        <p:spPr>
          <a:xfrm>
            <a:off x="4154829" y="2364478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63E5C3EC-698D-4D7C-9638-0144A71604B2}"/>
              </a:ext>
            </a:extLst>
          </p:cNvPr>
          <p:cNvSpPr/>
          <p:nvPr/>
        </p:nvSpPr>
        <p:spPr>
          <a:xfrm>
            <a:off x="4987661" y="2472098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5"/>
                </a:lnTo>
                <a:lnTo>
                  <a:pt x="838200" y="12715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D395724-55B8-4DD9-8004-A09485AA8484}"/>
              </a:ext>
            </a:extLst>
          </p:cNvPr>
          <p:cNvSpPr/>
          <p:nvPr/>
        </p:nvSpPr>
        <p:spPr>
          <a:xfrm>
            <a:off x="5735654" y="2472098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6CEFD3E-560C-4DF1-8A31-2B39B20827A3}"/>
              </a:ext>
            </a:extLst>
          </p:cNvPr>
          <p:cNvSpPr txBox="1"/>
          <p:nvPr/>
        </p:nvSpPr>
        <p:spPr>
          <a:xfrm>
            <a:off x="5170414" y="2251522"/>
            <a:ext cx="10034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46772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06C07426-BC55-429D-83F8-5C5FE3229F78}"/>
              </a:ext>
            </a:extLst>
          </p:cNvPr>
          <p:cNvSpPr txBox="1"/>
          <p:nvPr/>
        </p:nvSpPr>
        <p:spPr>
          <a:xfrm>
            <a:off x="4987687" y="2465330"/>
            <a:ext cx="135773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8118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100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ABEF9BEF-8BD1-495F-A699-A448E3752179}"/>
              </a:ext>
            </a:extLst>
          </p:cNvPr>
          <p:cNvSpPr txBox="1"/>
          <p:nvPr/>
        </p:nvSpPr>
        <p:spPr>
          <a:xfrm>
            <a:off x="5584554" y="2364478"/>
            <a:ext cx="131613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93419" algn="l"/>
              </a:tabLst>
            </a:pP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0,909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136839EF-44FE-4426-84EB-FEFC80CFE776}"/>
              </a:ext>
            </a:extLst>
          </p:cNvPr>
          <p:cNvSpPr txBox="1"/>
          <p:nvPr/>
        </p:nvSpPr>
        <p:spPr>
          <a:xfrm>
            <a:off x="4090626" y="2933288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81BD7532-D7E6-4648-B04F-307338551148}"/>
              </a:ext>
            </a:extLst>
          </p:cNvPr>
          <p:cNvSpPr/>
          <p:nvPr/>
        </p:nvSpPr>
        <p:spPr>
          <a:xfrm>
            <a:off x="5122133" y="3041121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3D0BE71-1FD9-46EC-8ED6-E683C11193F1}"/>
              </a:ext>
            </a:extLst>
          </p:cNvPr>
          <p:cNvSpPr txBox="1"/>
          <p:nvPr/>
        </p:nvSpPr>
        <p:spPr>
          <a:xfrm>
            <a:off x="5739919" y="2933288"/>
            <a:ext cx="1298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5F43ACC-A47B-414C-8B6F-A6EC666621C2}"/>
              </a:ext>
            </a:extLst>
          </p:cNvPr>
          <p:cNvSpPr/>
          <p:nvPr/>
        </p:nvSpPr>
        <p:spPr>
          <a:xfrm>
            <a:off x="5886934" y="3041121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D2F27662-57AE-4324-ADBF-546F4D208D6E}"/>
              </a:ext>
            </a:extLst>
          </p:cNvPr>
          <p:cNvSpPr txBox="1"/>
          <p:nvPr/>
        </p:nvSpPr>
        <p:spPr>
          <a:xfrm>
            <a:off x="5317210" y="2820333"/>
            <a:ext cx="101189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5597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2C5729-A8C1-46B0-B493-E6E6CAB70B1B}"/>
              </a:ext>
            </a:extLst>
          </p:cNvPr>
          <p:cNvSpPr txBox="1"/>
          <p:nvPr/>
        </p:nvSpPr>
        <p:spPr>
          <a:xfrm>
            <a:off x="5125912" y="3034141"/>
            <a:ext cx="137622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75349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r>
              <a:rPr sz="1191" dirty="0">
                <a:latin typeface="Cambria Math"/>
                <a:cs typeface="Cambria Math"/>
              </a:rPr>
              <a:t>	100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20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08D1F4B2-E0BA-430A-AD3F-D859111CF73E}"/>
              </a:ext>
            </a:extLst>
          </p:cNvPr>
          <p:cNvSpPr txBox="1"/>
          <p:nvPr/>
        </p:nvSpPr>
        <p:spPr>
          <a:xfrm>
            <a:off x="6525312" y="2933288"/>
            <a:ext cx="5307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AE0F4492-8C0F-4364-90E0-1A5C2F633258}"/>
              </a:ext>
            </a:extLst>
          </p:cNvPr>
          <p:cNvSpPr/>
          <p:nvPr/>
        </p:nvSpPr>
        <p:spPr>
          <a:xfrm>
            <a:off x="5096919" y="3597250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6FD79AF3-55FD-474C-9920-186FAA545757}"/>
              </a:ext>
            </a:extLst>
          </p:cNvPr>
          <p:cNvSpPr/>
          <p:nvPr/>
        </p:nvSpPr>
        <p:spPr>
          <a:xfrm>
            <a:off x="5861720" y="3597250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3AC4030-499E-46FB-B5E6-FF92F53ED679}"/>
              </a:ext>
            </a:extLst>
          </p:cNvPr>
          <p:cNvSpPr txBox="1"/>
          <p:nvPr/>
        </p:nvSpPr>
        <p:spPr>
          <a:xfrm>
            <a:off x="3933736" y="3489996"/>
            <a:ext cx="3118877" cy="290616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33620">
              <a:lnSpc>
                <a:spcPts val="1112"/>
              </a:lnSpc>
              <a:spcBef>
                <a:spcPts val="66"/>
              </a:spcBef>
              <a:tabLst>
                <a:tab pos="1354443" algn="l"/>
                <a:tab pos="1785613" algn="l"/>
                <a:tab pos="2110040" algn="l"/>
                <a:tab pos="2571046" algn="l"/>
              </a:tabLst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𝑉𝑁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500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0,980</a:t>
            </a:r>
            <a:endParaRPr sz="1191">
              <a:latin typeface="Cambria Math"/>
              <a:cs typeface="Cambria Math"/>
            </a:endParaRPr>
          </a:p>
          <a:p>
            <a:pPr marL="1171637">
              <a:lnSpc>
                <a:spcPts val="1112"/>
              </a:lnSpc>
              <a:tabLst>
                <a:tab pos="1938581" algn="l"/>
              </a:tabLst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500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CFCD2830-E28F-43A4-AE0F-9DB1D34084C6}"/>
              </a:ext>
            </a:extLst>
          </p:cNvPr>
          <p:cNvSpPr txBox="1"/>
          <p:nvPr/>
        </p:nvSpPr>
        <p:spPr>
          <a:xfrm>
            <a:off x="3939969" y="1426741"/>
            <a:ext cx="180232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Ejemplo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correos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4D6132F4-472C-40CF-A3DF-B07DF6FDD8BB}"/>
              </a:ext>
            </a:extLst>
          </p:cNvPr>
          <p:cNvSpPr txBox="1"/>
          <p:nvPr/>
        </p:nvSpPr>
        <p:spPr>
          <a:xfrm>
            <a:off x="1616504" y="2388879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E2FEF8EE-05B8-4B1B-A42D-C239860289C1}"/>
              </a:ext>
            </a:extLst>
          </p:cNvPr>
          <p:cNvSpPr txBox="1"/>
          <p:nvPr/>
        </p:nvSpPr>
        <p:spPr>
          <a:xfrm>
            <a:off x="1616504" y="3094850"/>
            <a:ext cx="408455" cy="42154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499"/>
              </a:lnSpc>
              <a:spcBef>
                <a:spcPts val="50"/>
              </a:spcBef>
            </a:pPr>
            <a:r>
              <a:rPr sz="1357" spc="-17" dirty="0">
                <a:latin typeface="Calibri Light"/>
                <a:cs typeface="Calibri Light"/>
              </a:rPr>
              <a:t>No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DDB8E03-0B85-466E-BECD-8EFB3262E093}"/>
              </a:ext>
            </a:extLst>
          </p:cNvPr>
          <p:cNvSpPr txBox="1"/>
          <p:nvPr/>
        </p:nvSpPr>
        <p:spPr>
          <a:xfrm>
            <a:off x="1949771" y="1725266"/>
            <a:ext cx="722780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-10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22174A7C-1B30-4C34-B625-CDD6D2C3DD8A}"/>
              </a:ext>
            </a:extLst>
          </p:cNvPr>
          <p:cNvSpPr txBox="1"/>
          <p:nvPr/>
        </p:nvSpPr>
        <p:spPr>
          <a:xfrm>
            <a:off x="2872673" y="1719215"/>
            <a:ext cx="965247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No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630A4D5F-CB6D-4F13-9D18-70B2339D37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227977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4D9C8BAA-35ED-4E6A-9893-3706109DFC60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F8714DC6-11B6-4705-95B7-259E66B7D816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5A9FF35B-B7DB-43BC-B192-1B5C92E5CE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439315D8-622D-4258-B5FD-F89F728607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B93D5871-A8DD-41B3-8A11-B6B05D713F1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CDEFCE1E-2BBE-49BB-929F-9C4219874F9F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VP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FP=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FN=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VN=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9890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E4CAF4A6-033A-4120-A9AC-32E78365440D}"/>
              </a:ext>
            </a:extLst>
          </p:cNvPr>
          <p:cNvSpPr txBox="1"/>
          <p:nvPr/>
        </p:nvSpPr>
        <p:spPr>
          <a:xfrm>
            <a:off x="4196125" y="2364478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AA3442FC-5AC2-438B-85B8-1EDC58289466}"/>
              </a:ext>
            </a:extLst>
          </p:cNvPr>
          <p:cNvSpPr/>
          <p:nvPr/>
        </p:nvSpPr>
        <p:spPr>
          <a:xfrm>
            <a:off x="5029683" y="2472098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5"/>
                </a:lnTo>
                <a:lnTo>
                  <a:pt x="838200" y="12715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0E3AD6BE-0812-426D-A055-C1CFAC88213A}"/>
              </a:ext>
            </a:extLst>
          </p:cNvPr>
          <p:cNvSpPr/>
          <p:nvPr/>
        </p:nvSpPr>
        <p:spPr>
          <a:xfrm>
            <a:off x="5769272" y="2472098"/>
            <a:ext cx="504265" cy="8825"/>
          </a:xfrm>
          <a:custGeom>
            <a:avLst/>
            <a:gdLst/>
            <a:ahLst/>
            <a:cxnLst/>
            <a:rect l="l" t="t" r="r" b="b"/>
            <a:pathLst>
              <a:path w="762000" h="13335">
                <a:moveTo>
                  <a:pt x="762000" y="0"/>
                </a:moveTo>
                <a:lnTo>
                  <a:pt x="0" y="0"/>
                </a:lnTo>
                <a:lnTo>
                  <a:pt x="0" y="12715"/>
                </a:lnTo>
                <a:lnTo>
                  <a:pt x="762000" y="12715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75C3C90D-622A-4BD0-AFF0-8083C027514A}"/>
              </a:ext>
            </a:extLst>
          </p:cNvPr>
          <p:cNvSpPr txBox="1"/>
          <p:nvPr/>
        </p:nvSpPr>
        <p:spPr>
          <a:xfrm>
            <a:off x="5211711" y="2251522"/>
            <a:ext cx="88078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87956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C7E2751A-7492-4E9E-8949-8F8A660EA683}"/>
              </a:ext>
            </a:extLst>
          </p:cNvPr>
          <p:cNvSpPr txBox="1"/>
          <p:nvPr/>
        </p:nvSpPr>
        <p:spPr>
          <a:xfrm>
            <a:off x="5028983" y="2465330"/>
            <a:ext cx="12749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8118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9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F35E9F6D-57CA-4C76-86AA-374DCFC7F6F1}"/>
              </a:ext>
            </a:extLst>
          </p:cNvPr>
          <p:cNvSpPr txBox="1"/>
          <p:nvPr/>
        </p:nvSpPr>
        <p:spPr>
          <a:xfrm>
            <a:off x="5625850" y="2364478"/>
            <a:ext cx="123334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11051" algn="l"/>
              </a:tabLst>
            </a:pP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0,082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FF427776-4322-42F7-915C-B9AD10A5D38C}"/>
              </a:ext>
            </a:extLst>
          </p:cNvPr>
          <p:cNvSpPr txBox="1"/>
          <p:nvPr/>
        </p:nvSpPr>
        <p:spPr>
          <a:xfrm>
            <a:off x="4297104" y="2933288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92F1EBA7-09E1-4837-A0BF-5BFCD094891F}"/>
              </a:ext>
            </a:extLst>
          </p:cNvPr>
          <p:cNvSpPr/>
          <p:nvPr/>
        </p:nvSpPr>
        <p:spPr>
          <a:xfrm>
            <a:off x="5332243" y="3041121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E6E6633-1E9B-4DE4-A1C5-C15FB1FB052D}"/>
              </a:ext>
            </a:extLst>
          </p:cNvPr>
          <p:cNvSpPr txBox="1"/>
          <p:nvPr/>
        </p:nvSpPr>
        <p:spPr>
          <a:xfrm>
            <a:off x="5523686" y="2820333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843171AC-C77B-4EEF-BA1B-C29B15AFA422}"/>
              </a:ext>
            </a:extLst>
          </p:cNvPr>
          <p:cNvSpPr txBox="1"/>
          <p:nvPr/>
        </p:nvSpPr>
        <p:spPr>
          <a:xfrm>
            <a:off x="5946397" y="2933288"/>
            <a:ext cx="1298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8903B9C9-B5D5-4C31-ABA7-819A9F08DFDA}"/>
              </a:ext>
            </a:extLst>
          </p:cNvPr>
          <p:cNvSpPr/>
          <p:nvPr/>
        </p:nvSpPr>
        <p:spPr>
          <a:xfrm>
            <a:off x="6088640" y="3041121"/>
            <a:ext cx="344581" cy="8825"/>
          </a:xfrm>
          <a:custGeom>
            <a:avLst/>
            <a:gdLst/>
            <a:ahLst/>
            <a:cxnLst/>
            <a:rect l="l" t="t" r="r" b="b"/>
            <a:pathLst>
              <a:path w="520700" h="13335">
                <a:moveTo>
                  <a:pt x="520700" y="0"/>
                </a:moveTo>
                <a:lnTo>
                  <a:pt x="0" y="0"/>
                </a:lnTo>
                <a:lnTo>
                  <a:pt x="0" y="12715"/>
                </a:lnTo>
                <a:lnTo>
                  <a:pt x="520700" y="12715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A734A2D5-8718-437E-B319-51A2BC95C904}"/>
              </a:ext>
            </a:extLst>
          </p:cNvPr>
          <p:cNvSpPr txBox="1"/>
          <p:nvPr/>
        </p:nvSpPr>
        <p:spPr>
          <a:xfrm>
            <a:off x="6229605" y="2820333"/>
            <a:ext cx="10085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542D89E3-FB55-4684-8639-786E192D99CD}"/>
              </a:ext>
            </a:extLst>
          </p:cNvPr>
          <p:cNvSpPr txBox="1"/>
          <p:nvPr/>
        </p:nvSpPr>
        <p:spPr>
          <a:xfrm>
            <a:off x="5332387" y="3034141"/>
            <a:ext cx="112829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75349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r>
              <a:rPr sz="1191" dirty="0">
                <a:latin typeface="Cambria Math"/>
                <a:cs typeface="Cambria Math"/>
              </a:rPr>
              <a:t>	9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1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F898AFC5-EAAF-4E3A-B1FE-4B891AFDBA7C}"/>
              </a:ext>
            </a:extLst>
          </p:cNvPr>
          <p:cNvSpPr txBox="1"/>
          <p:nvPr/>
        </p:nvSpPr>
        <p:spPr>
          <a:xfrm>
            <a:off x="6484016" y="2933288"/>
            <a:ext cx="36685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AEBB2ECA-6503-4B36-B6BB-5D8858BFE2F3}"/>
              </a:ext>
            </a:extLst>
          </p:cNvPr>
          <p:cNvSpPr/>
          <p:nvPr/>
        </p:nvSpPr>
        <p:spPr>
          <a:xfrm>
            <a:off x="5018450" y="3597250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5"/>
                </a:lnTo>
                <a:lnTo>
                  <a:pt x="863600" y="12715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F0920E2D-7BBD-47EB-A2FE-0F79F29F1D66}"/>
              </a:ext>
            </a:extLst>
          </p:cNvPr>
          <p:cNvSpPr/>
          <p:nvPr/>
        </p:nvSpPr>
        <p:spPr>
          <a:xfrm>
            <a:off x="5783252" y="3597250"/>
            <a:ext cx="747993" cy="8825"/>
          </a:xfrm>
          <a:custGeom>
            <a:avLst/>
            <a:gdLst/>
            <a:ahLst/>
            <a:cxnLst/>
            <a:rect l="l" t="t" r="r" b="b"/>
            <a:pathLst>
              <a:path w="1130300" h="13335">
                <a:moveTo>
                  <a:pt x="1130299" y="0"/>
                </a:moveTo>
                <a:lnTo>
                  <a:pt x="0" y="0"/>
                </a:lnTo>
                <a:lnTo>
                  <a:pt x="0" y="12715"/>
                </a:lnTo>
                <a:lnTo>
                  <a:pt x="1130299" y="12715"/>
                </a:lnTo>
                <a:lnTo>
                  <a:pt x="1130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5E8EF3E2-2714-4873-9135-CD4AC8FBE5F1}"/>
              </a:ext>
            </a:extLst>
          </p:cNvPr>
          <p:cNvSpPr txBox="1"/>
          <p:nvPr/>
        </p:nvSpPr>
        <p:spPr>
          <a:xfrm>
            <a:off x="3857033" y="3489996"/>
            <a:ext cx="3202501" cy="290616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33620">
              <a:lnSpc>
                <a:spcPts val="1112"/>
              </a:lnSpc>
              <a:spcBef>
                <a:spcPts val="66"/>
              </a:spcBef>
              <a:tabLst>
                <a:tab pos="1354443" algn="l"/>
                <a:tab pos="1785613" algn="l"/>
                <a:tab pos="2151224" algn="l"/>
                <a:tab pos="2736203" algn="l"/>
              </a:tabLst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𝑉𝑁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0" baseline="41666" dirty="0">
                <a:latin typeface="Cambria Math"/>
                <a:cs typeface="Cambria Math"/>
              </a:rPr>
              <a:t>9890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0,99</a:t>
            </a:r>
            <a:endParaRPr sz="1191">
              <a:latin typeface="Cambria Math"/>
              <a:cs typeface="Cambria Math"/>
            </a:endParaRPr>
          </a:p>
          <a:p>
            <a:pPr marL="1171637">
              <a:lnSpc>
                <a:spcPts val="1112"/>
              </a:lnSpc>
              <a:tabLst>
                <a:tab pos="1938581" algn="l"/>
              </a:tabLst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9890</a:t>
            </a:r>
            <a:r>
              <a:rPr sz="1191" spc="-4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4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FA76B8AF-A9C3-447C-A259-30DCCFD397FE}"/>
              </a:ext>
            </a:extLst>
          </p:cNvPr>
          <p:cNvSpPr txBox="1"/>
          <p:nvPr/>
        </p:nvSpPr>
        <p:spPr>
          <a:xfrm>
            <a:off x="3939967" y="1426741"/>
            <a:ext cx="2043113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Ejemplo</a:t>
            </a:r>
            <a:r>
              <a:rPr sz="1357" spc="26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10.000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9CC48C6D-8D4B-4070-8C19-7F976A906A53}"/>
              </a:ext>
            </a:extLst>
          </p:cNvPr>
          <p:cNvSpPr txBox="1"/>
          <p:nvPr/>
        </p:nvSpPr>
        <p:spPr>
          <a:xfrm>
            <a:off x="1616505" y="2388879"/>
            <a:ext cx="304660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Enfr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4A8346F2-9953-46D9-8129-53D7E372ED0F}"/>
              </a:ext>
            </a:extLst>
          </p:cNvPr>
          <p:cNvSpPr txBox="1"/>
          <p:nvPr/>
        </p:nvSpPr>
        <p:spPr>
          <a:xfrm>
            <a:off x="1616505" y="3094850"/>
            <a:ext cx="386603" cy="42154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499"/>
              </a:lnSpc>
              <a:spcBef>
                <a:spcPts val="50"/>
              </a:spcBef>
            </a:pPr>
            <a:r>
              <a:rPr sz="1357" spc="-17" dirty="0">
                <a:latin typeface="Calibri Light"/>
                <a:cs typeface="Calibri Light"/>
              </a:rPr>
              <a:t>No </a:t>
            </a:r>
            <a:r>
              <a:rPr sz="1357" spc="-7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AFBAC889-2200-4F49-929B-16F7F268B2C2}"/>
              </a:ext>
            </a:extLst>
          </p:cNvPr>
          <p:cNvSpPr txBox="1"/>
          <p:nvPr/>
        </p:nvSpPr>
        <p:spPr>
          <a:xfrm>
            <a:off x="1949771" y="1725266"/>
            <a:ext cx="700088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-10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00AE0C36-6C1E-4C00-882B-C08E379DA5EB}"/>
              </a:ext>
            </a:extLst>
          </p:cNvPr>
          <p:cNvSpPr txBox="1"/>
          <p:nvPr/>
        </p:nvSpPr>
        <p:spPr>
          <a:xfrm>
            <a:off x="2872673" y="1719215"/>
            <a:ext cx="9425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No</a:t>
            </a:r>
            <a:r>
              <a:rPr sz="1357" spc="-3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D16F5E6-7CF3-4350-8A3C-B02046E823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184922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8B670-2835-4060-8858-4684F6A04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C762627-EEE3-4723-BC94-E849237B56CA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C7F9623B-17F0-4A8B-B5D9-C5301CFC30CE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E13ADF8E-3729-4CF6-8BF2-FD45FDD9B1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D9AD92E7-B258-4D77-A208-2F14DACAE57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01F43337-F869-4C9A-A881-756D9E39DD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6E71EB1F-6C7A-4E5F-8989-C7FC66CBD43B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47924B9E-842E-4D64-9C69-C7FEB179D68A}"/>
              </a:ext>
            </a:extLst>
          </p:cNvPr>
          <p:cNvSpPr/>
          <p:nvPr/>
        </p:nvSpPr>
        <p:spPr>
          <a:xfrm>
            <a:off x="5225798" y="2988240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200" y="0"/>
                </a:moveTo>
                <a:lnTo>
                  <a:pt x="0" y="0"/>
                </a:lnTo>
                <a:lnTo>
                  <a:pt x="0" y="12716"/>
                </a:lnTo>
                <a:lnTo>
                  <a:pt x="2489200" y="12716"/>
                </a:lnTo>
                <a:lnTo>
                  <a:pt x="2489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F0BE7039-B23F-446F-960B-0463377CB10A}"/>
              </a:ext>
            </a:extLst>
          </p:cNvPr>
          <p:cNvSpPr txBox="1"/>
          <p:nvPr/>
        </p:nvSpPr>
        <p:spPr>
          <a:xfrm>
            <a:off x="4689677" y="27358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90526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7">
            <a:extLst>
              <a:ext uri="{FF2B5EF4-FFF2-40B4-BE49-F238E27FC236}">
                <a16:creationId xmlns:a16="http://schemas.microsoft.com/office/drawing/2014/main" id="{12104E17-660D-4A12-A971-9F06CE29F2AC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A1DE4BC7-C16B-4C9B-8DCB-572756837AA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55728FF4-4F55-43B0-80CF-981B1D554F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3F2D8D95-A349-4B86-80B3-A8AC0B38E42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346AC-3683-449D-9266-1D6F12DE1122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12">
            <a:extLst>
              <a:ext uri="{FF2B5EF4-FFF2-40B4-BE49-F238E27FC236}">
                <a16:creationId xmlns:a16="http://schemas.microsoft.com/office/drawing/2014/main" id="{70D44DB1-248C-4572-BD10-17C6B841A7CD}"/>
              </a:ext>
            </a:extLst>
          </p:cNvPr>
          <p:cNvSpPr/>
          <p:nvPr/>
        </p:nvSpPr>
        <p:spPr>
          <a:xfrm>
            <a:off x="5075715" y="1876731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199" y="0"/>
                </a:moveTo>
                <a:lnTo>
                  <a:pt x="0" y="0"/>
                </a:lnTo>
                <a:lnTo>
                  <a:pt x="0" y="12715"/>
                </a:lnTo>
                <a:lnTo>
                  <a:pt x="2489199" y="12715"/>
                </a:lnTo>
                <a:lnTo>
                  <a:pt x="2489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F510FCA5-AE91-4A61-BF19-CC803C71AB8D}"/>
              </a:ext>
            </a:extLst>
          </p:cNvPr>
          <p:cNvSpPr txBox="1"/>
          <p:nvPr/>
        </p:nvSpPr>
        <p:spPr>
          <a:xfrm>
            <a:off x="4539594" y="16244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C15AD50-6649-4B21-A70C-D6D6A8F19DCF}"/>
              </a:ext>
            </a:extLst>
          </p:cNvPr>
          <p:cNvSpPr/>
          <p:nvPr/>
        </p:nvSpPr>
        <p:spPr>
          <a:xfrm>
            <a:off x="4298092" y="2865871"/>
            <a:ext cx="890868" cy="8825"/>
          </a:xfrm>
          <a:custGeom>
            <a:avLst/>
            <a:gdLst/>
            <a:ahLst/>
            <a:cxnLst/>
            <a:rect l="l" t="t" r="r" b="b"/>
            <a:pathLst>
              <a:path w="1346200" h="13335">
                <a:moveTo>
                  <a:pt x="1346200" y="0"/>
                </a:moveTo>
                <a:lnTo>
                  <a:pt x="0" y="0"/>
                </a:lnTo>
                <a:lnTo>
                  <a:pt x="0" y="12715"/>
                </a:lnTo>
                <a:lnTo>
                  <a:pt x="1346200" y="12715"/>
                </a:lnTo>
                <a:lnTo>
                  <a:pt x="134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3780B02F-E697-4E26-93C5-9648F8DCC682}"/>
              </a:ext>
            </a:extLst>
          </p:cNvPr>
          <p:cNvSpPr txBox="1"/>
          <p:nvPr/>
        </p:nvSpPr>
        <p:spPr>
          <a:xfrm>
            <a:off x="3769988" y="2644849"/>
            <a:ext cx="145564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0,909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44EF9A7-E02B-4DF7-B9A6-0E91FD670853}"/>
              </a:ext>
            </a:extLst>
          </p:cNvPr>
          <p:cNvSpPr txBox="1"/>
          <p:nvPr/>
        </p:nvSpPr>
        <p:spPr>
          <a:xfrm>
            <a:off x="4295308" y="2858656"/>
            <a:ext cx="91650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0,909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FC822DC0-F2B5-4416-97A8-B6648E0A02E9}"/>
              </a:ext>
            </a:extLst>
          </p:cNvPr>
          <p:cNvSpPr txBox="1"/>
          <p:nvPr/>
        </p:nvSpPr>
        <p:spPr>
          <a:xfrm>
            <a:off x="4251535" y="2225497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49F96C92-3196-4175-A4CE-6043DC84CFD8}"/>
              </a:ext>
            </a:extLst>
          </p:cNvPr>
          <p:cNvSpPr txBox="1"/>
          <p:nvPr/>
        </p:nvSpPr>
        <p:spPr>
          <a:xfrm>
            <a:off x="6070919" y="2209360"/>
            <a:ext cx="68327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0D8B4365-2449-4E5D-8DBE-143A73B59822}"/>
              </a:ext>
            </a:extLst>
          </p:cNvPr>
          <p:cNvSpPr txBox="1"/>
          <p:nvPr/>
        </p:nvSpPr>
        <p:spPr>
          <a:xfrm>
            <a:off x="4167557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0,87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C109267C-FB39-4CEC-A5BD-2B3E939C3D8E}"/>
              </a:ext>
            </a:extLst>
          </p:cNvPr>
          <p:cNvSpPr/>
          <p:nvPr/>
        </p:nvSpPr>
        <p:spPr>
          <a:xfrm>
            <a:off x="6244958" y="2821996"/>
            <a:ext cx="731184" cy="8825"/>
          </a:xfrm>
          <a:custGeom>
            <a:avLst/>
            <a:gdLst/>
            <a:ahLst/>
            <a:cxnLst/>
            <a:rect l="l" t="t" r="r" b="b"/>
            <a:pathLst>
              <a:path w="1104900" h="13335">
                <a:moveTo>
                  <a:pt x="1104900" y="0"/>
                </a:moveTo>
                <a:lnTo>
                  <a:pt x="0" y="0"/>
                </a:lnTo>
                <a:lnTo>
                  <a:pt x="0" y="12715"/>
                </a:lnTo>
                <a:lnTo>
                  <a:pt x="1104900" y="12715"/>
                </a:lnTo>
                <a:lnTo>
                  <a:pt x="1104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0DC54B45-E963-41BF-951E-9D00476EA966}"/>
              </a:ext>
            </a:extLst>
          </p:cNvPr>
          <p:cNvSpPr txBox="1"/>
          <p:nvPr/>
        </p:nvSpPr>
        <p:spPr>
          <a:xfrm>
            <a:off x="5715401" y="2600473"/>
            <a:ext cx="12913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0,082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F46F7CDE-B15F-4700-9B51-8D76CB3562E3}"/>
              </a:ext>
            </a:extLst>
          </p:cNvPr>
          <p:cNvSpPr txBox="1"/>
          <p:nvPr/>
        </p:nvSpPr>
        <p:spPr>
          <a:xfrm>
            <a:off x="6240721" y="2814281"/>
            <a:ext cx="75261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0,082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2EDBF191-D10B-4B60-B1F3-7A576A90B903}"/>
              </a:ext>
            </a:extLst>
          </p:cNvPr>
          <p:cNvSpPr txBox="1"/>
          <p:nvPr/>
        </p:nvSpPr>
        <p:spPr>
          <a:xfrm>
            <a:off x="6058019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0,15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2D6FDF05-E678-43E4-A0E9-ED8C4E73B60B}"/>
              </a:ext>
            </a:extLst>
          </p:cNvPr>
          <p:cNvSpPr txBox="1"/>
          <p:nvPr/>
        </p:nvSpPr>
        <p:spPr>
          <a:xfrm>
            <a:off x="4334579" y="3786700"/>
            <a:ext cx="184560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Desequilibrio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7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las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clases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3C530ED-50C1-4951-A695-FD1DEBC2BF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241440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565691" y="944185"/>
            <a:ext cx="398789" cy="140831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860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860" spc="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60" spc="-3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86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075715" y="1876731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199" y="0"/>
                </a:moveTo>
                <a:lnTo>
                  <a:pt x="0" y="0"/>
                </a:lnTo>
                <a:lnTo>
                  <a:pt x="0" y="12715"/>
                </a:lnTo>
                <a:lnTo>
                  <a:pt x="2489199" y="12715"/>
                </a:lnTo>
                <a:lnTo>
                  <a:pt x="2489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3" name="object 13"/>
          <p:cNvSpPr txBox="1"/>
          <p:nvPr/>
        </p:nvSpPr>
        <p:spPr>
          <a:xfrm>
            <a:off x="4539594" y="16244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98092" y="2865871"/>
            <a:ext cx="890868" cy="8825"/>
          </a:xfrm>
          <a:custGeom>
            <a:avLst/>
            <a:gdLst/>
            <a:ahLst/>
            <a:cxnLst/>
            <a:rect l="l" t="t" r="r" b="b"/>
            <a:pathLst>
              <a:path w="1346200" h="13335">
                <a:moveTo>
                  <a:pt x="1346200" y="0"/>
                </a:moveTo>
                <a:lnTo>
                  <a:pt x="0" y="0"/>
                </a:lnTo>
                <a:lnTo>
                  <a:pt x="0" y="12715"/>
                </a:lnTo>
                <a:lnTo>
                  <a:pt x="1346200" y="12715"/>
                </a:lnTo>
                <a:lnTo>
                  <a:pt x="134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5" name="object 15"/>
          <p:cNvSpPr txBox="1"/>
          <p:nvPr/>
        </p:nvSpPr>
        <p:spPr>
          <a:xfrm>
            <a:off x="3769988" y="2644849"/>
            <a:ext cx="145564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0,909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5308" y="2858656"/>
            <a:ext cx="91650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0,909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1535" y="2225497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0919" y="2209360"/>
            <a:ext cx="68327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7557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0,87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44958" y="2821996"/>
            <a:ext cx="731184" cy="8825"/>
          </a:xfrm>
          <a:custGeom>
            <a:avLst/>
            <a:gdLst/>
            <a:ahLst/>
            <a:cxnLst/>
            <a:rect l="l" t="t" r="r" b="b"/>
            <a:pathLst>
              <a:path w="1104900" h="13335">
                <a:moveTo>
                  <a:pt x="1104900" y="0"/>
                </a:moveTo>
                <a:lnTo>
                  <a:pt x="0" y="0"/>
                </a:lnTo>
                <a:lnTo>
                  <a:pt x="0" y="12715"/>
                </a:lnTo>
                <a:lnTo>
                  <a:pt x="1104900" y="12715"/>
                </a:lnTo>
                <a:lnTo>
                  <a:pt x="1104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1" name="object 21"/>
          <p:cNvSpPr txBox="1"/>
          <p:nvPr/>
        </p:nvSpPr>
        <p:spPr>
          <a:xfrm>
            <a:off x="5715401" y="2600473"/>
            <a:ext cx="12913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0,082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6529868" y="4580192"/>
            <a:ext cx="153758" cy="10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75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1438">
              <a:spcBef>
                <a:spcPts val="41"/>
              </a:spcBef>
            </a:pPr>
            <a:fld id="{81D60167-4931-47E6-BA6A-407CBD079E47}" type="slidenum">
              <a:rPr lang="es-CL" spc="-38"/>
              <a:pPr marL="71438">
                <a:spcBef>
                  <a:spcPts val="41"/>
                </a:spcBef>
              </a:pPr>
              <a:t>18</a:t>
            </a:fld>
            <a:endParaRPr spc="-17" dirty="0"/>
          </a:p>
        </p:txBody>
      </p:sp>
      <p:sp>
        <p:nvSpPr>
          <p:cNvPr id="22" name="object 22"/>
          <p:cNvSpPr txBox="1"/>
          <p:nvPr/>
        </p:nvSpPr>
        <p:spPr>
          <a:xfrm>
            <a:off x="6240721" y="2814281"/>
            <a:ext cx="75261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0,082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8019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0,15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4579" y="3786700"/>
            <a:ext cx="184560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Desequilibrio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7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las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clases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615EE5F-BFC7-49E6-9A49-D081C0CB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</p:spPr>
        <p:txBody>
          <a:bodyPr>
            <a:normAutofit fontScale="90000"/>
          </a:bodyPr>
          <a:lstStyle/>
          <a:p>
            <a:r>
              <a:rPr kumimoji="0" lang="es-CL" sz="3000" b="1" i="0" u="none" strike="noStrike" kern="0" cap="none" spc="0" normalizeH="0" baseline="0" noProof="0" dirty="0">
                <a:ln>
                  <a:noFill/>
                </a:ln>
                <a:solidFill>
                  <a:srgbClr val="004987"/>
                </a:solidFill>
                <a:effectLst/>
                <a:uLnTx/>
                <a:uFillTx/>
                <a:latin typeface="Work Sans Medium"/>
                <a:sym typeface="Work Sans Medium"/>
              </a:rPr>
              <a:t>Matriz de Confusión</a:t>
            </a:r>
            <a:endParaRPr lang="es-C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/>
          <p:nvPr/>
        </p:nvSpPr>
        <p:spPr>
          <a:xfrm>
            <a:off x="5181450" y="-731137"/>
            <a:ext cx="6605700" cy="6605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title" idx="4294967295"/>
          </p:nvPr>
        </p:nvSpPr>
        <p:spPr>
          <a:xfrm>
            <a:off x="0" y="692150"/>
            <a:ext cx="35861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Pasos para una red 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neuronal con Keras</a:t>
            </a:r>
            <a:endParaRPr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54" name="Google Shape;554;p36"/>
          <p:cNvPicPr preferRelativeResize="0"/>
          <p:nvPr/>
        </p:nvPicPr>
        <p:blipFill rotWithShape="1">
          <a:blip r:embed="rId3">
            <a:alphaModFix/>
          </a:blip>
          <a:srcRect l="24300" t="14733" r="35731" b="20616"/>
          <a:stretch/>
        </p:blipFill>
        <p:spPr>
          <a:xfrm>
            <a:off x="4371975" y="983834"/>
            <a:ext cx="4572000" cy="415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6"/>
          <p:cNvSpPr txBox="1"/>
          <p:nvPr/>
        </p:nvSpPr>
        <p:spPr>
          <a:xfrm>
            <a:off x="547575" y="1719625"/>
            <a:ext cx="3586200" cy="28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Definición de las variables de salida y de entrada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Definición del número de capas y sus tipos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Compilación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Entrenamiento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Evaluación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Implementación de predicciones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560" name="Google Shape;560;p3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567" name="Google Shape;567;p3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572" name="Google Shape;572;p3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567F75-2C6F-44BF-BAEF-53B0EFB5F664}"/>
              </a:ext>
            </a:extLst>
          </p:cNvPr>
          <p:cNvSpPr txBox="1"/>
          <p:nvPr/>
        </p:nvSpPr>
        <p:spPr>
          <a:xfrm>
            <a:off x="0" y="199136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4987"/>
              </a:buClr>
              <a:buSzPts val="700"/>
            </a:pPr>
            <a:r>
              <a:rPr lang="en-US" sz="2600" b="1" dirty="0">
                <a:solidFill>
                  <a:srgbClr val="004987"/>
                </a:solidFill>
                <a:latin typeface="Sora"/>
                <a:cs typeface="Sora"/>
                <a:sym typeface="Work Sans Medium"/>
              </a:rPr>
              <a:t>APRENDIZAJE SUPERVISADO O NO SUPERVISADO?</a:t>
            </a:r>
            <a:endParaRPr lang="es-CL" sz="2600" b="1" dirty="0">
              <a:solidFill>
                <a:srgbClr val="004987"/>
              </a:solidFill>
              <a:latin typeface="Sora"/>
              <a:cs typeface="Sora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7978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 txBox="1">
            <a:spLocks noGrp="1"/>
          </p:cNvSpPr>
          <p:nvPr>
            <p:ph type="title"/>
          </p:nvPr>
        </p:nvSpPr>
        <p:spPr>
          <a:xfrm>
            <a:off x="1226100" y="78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Aplicaciones de las redes 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neuronales en la vida real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body" idx="1"/>
          </p:nvPr>
        </p:nvSpPr>
        <p:spPr>
          <a:xfrm>
            <a:off x="1501069" y="1938281"/>
            <a:ext cx="4693200" cy="26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Reconocimiento y clasificación: reconocimiento facial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Predicción de sucesos y simulaciones: predicciones de precios.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Ingeniería de control:  monitoreo y manipulación de robots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896574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s" sz="2600" b="1" dirty="0">
                <a:latin typeface="Sora"/>
                <a:ea typeface="Sora"/>
                <a:cs typeface="Sora"/>
                <a:sym typeface="Sora"/>
              </a:rPr>
              <a:t>Introducción a </a:t>
            </a:r>
            <a:r>
              <a:rPr lang="es" b="1" dirty="0"/>
              <a:t>R</a:t>
            </a:r>
            <a:r>
              <a:rPr lang="es" sz="2600" dirty="0">
                <a:latin typeface="Sora"/>
                <a:ea typeface="Sora"/>
                <a:cs typeface="Sora"/>
                <a:sym typeface="Sora"/>
              </a:rPr>
              <a:t>edes Neuronales</a:t>
            </a:r>
            <a:endParaRPr sz="2600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8" name="Google Shape;448;p25"/>
          <p:cNvSpPr txBox="1">
            <a:spLocks noGrp="1"/>
          </p:cNvSpPr>
          <p:nvPr>
            <p:ph type="body" idx="4294967295"/>
          </p:nvPr>
        </p:nvSpPr>
        <p:spPr>
          <a:xfrm>
            <a:off x="0" y="1019175"/>
            <a:ext cx="4098925" cy="2770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Las redes neuronales para Deep Learning tratan de imitar la forma en la que se conectan las neuronas humanas. 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 basa en por lo menos dos entradas, un sesgo y una función de activación.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49" name="Google Shape;449;p25"/>
          <p:cNvPicPr preferRelativeResize="0"/>
          <p:nvPr/>
        </p:nvPicPr>
        <p:blipFill rotWithShape="1">
          <a:blip r:embed="rId3">
            <a:alphaModFix/>
          </a:blip>
          <a:srcRect l="6597" t="5841" r="4961" b="15542"/>
          <a:stretch/>
        </p:blipFill>
        <p:spPr>
          <a:xfrm>
            <a:off x="4699101" y="1144693"/>
            <a:ext cx="4356845" cy="252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Sigmoide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0" y="773113"/>
            <a:ext cx="3589338" cy="2568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La función sigmoide solo genera números en el rango  (0,1) . Puedes pensar en ello como comprimir (−∞,+∞)  a  (0,1)−  los grandes números negativos se convierten en  ∼0, y los números positivos grandes se convierten en  ∼1.</a:t>
            </a: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" name="Google Shape;4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33" y="975361"/>
            <a:ext cx="4497493" cy="348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58CAA2-E774-4199-B697-BB2DC87E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679666"/>
            <a:ext cx="2791215" cy="13813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Softmax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0" y="773113"/>
            <a:ext cx="3787775" cy="2797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dirty="0"/>
              <a:t>La función </a:t>
            </a:r>
            <a:r>
              <a:rPr lang="es-MX" dirty="0" err="1"/>
              <a:t>Softmax</a:t>
            </a:r>
            <a:r>
              <a:rPr lang="es-MX" dirty="0"/>
              <a:t> es una función matemática que transforma un vector en una distribución de probabilidades. Es ampliamente utilizada en tareas de clasificación multiclase en aprendizaje profundo.</a:t>
            </a: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CBC7A1-5386-4E65-BCB9-7426FA4D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3460687"/>
            <a:ext cx="25336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unción SoftMax: Activación para la clasificación - Jacar">
            <a:extLst>
              <a:ext uri="{FF2B5EF4-FFF2-40B4-BE49-F238E27FC236}">
                <a16:creationId xmlns:a16="http://schemas.microsoft.com/office/drawing/2014/main" id="{DDDF55D2-3823-4475-A29F-50D04C34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47" y="1016105"/>
            <a:ext cx="4592320" cy="34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2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Combinación </a:t>
            </a:r>
            <a:r>
              <a:rPr lang="es" dirty="0">
                <a:latin typeface="Sora"/>
                <a:ea typeface="Sora"/>
                <a:cs typeface="Sora"/>
                <a:sym typeface="Sora"/>
              </a:rPr>
              <a:t>de neuronas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96" name="Google Shape;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86" y="1433330"/>
            <a:ext cx="4047715" cy="227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8"/>
          <p:cNvSpPr txBox="1"/>
          <p:nvPr/>
        </p:nvSpPr>
        <p:spPr>
          <a:xfrm>
            <a:off x="0" y="1215073"/>
            <a:ext cx="4659928" cy="345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Una red neuronal no es más que un conjunto de neuronas conectadas entre sí.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Estas neuronas o nodos estan organizados en 3 capas: 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 de entrada o Input Layer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Capas ocultas o Hidden Layer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 de salida u Output Layer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"/>
          <p:cNvSpPr txBox="1">
            <a:spLocks noGrp="1"/>
          </p:cNvSpPr>
          <p:nvPr>
            <p:ph type="title" idx="4294967295"/>
          </p:nvPr>
        </p:nvSpPr>
        <p:spPr>
          <a:xfrm>
            <a:off x="0" y="200025"/>
            <a:ext cx="561340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Capas en una red neuronal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412300" y="1081650"/>
            <a:ext cx="639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Existen tres capas dentro de las redes neuronales: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519127" y="1662125"/>
            <a:ext cx="248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entrada: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3362325" y="1662113"/>
            <a:ext cx="22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oculta: 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6348413" y="1662113"/>
            <a:ext cx="22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salida: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576263" y="2162175"/>
            <a:ext cx="2250000" cy="103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datos de los que se alimentará la red neuronal.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3362325" y="2105025"/>
            <a:ext cx="24861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tener N capas con N neuronas que alimentarán a la siguiente capa. </a:t>
            </a:r>
            <a:r>
              <a:rPr lang="es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</a:t>
            </a: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decir, los resultados de la capa 1 alimentan los de la capa 2 y así sucesivamente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9" name="Google Shape;509;p29"/>
          <p:cNvSpPr txBox="1"/>
          <p:nvPr/>
        </p:nvSpPr>
        <p:spPr>
          <a:xfrm>
            <a:off x="6405544" y="2105025"/>
            <a:ext cx="2250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resultados de la red neuronal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71" y="1314791"/>
            <a:ext cx="6421258" cy="361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9ADB852-A4F1-46E7-B225-C22900D6180E}"/>
              </a:ext>
            </a:extLst>
          </p:cNvPr>
          <p:cNvSpPr txBox="1"/>
          <p:nvPr/>
        </p:nvSpPr>
        <p:spPr>
          <a:xfrm>
            <a:off x="203200" y="169333"/>
            <a:ext cx="63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Imagina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que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creamos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una red neuronal para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clasificar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piñas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y manzanas</a:t>
            </a:r>
            <a:endParaRPr lang="es-CL" sz="1800" dirty="0">
              <a:solidFill>
                <a:schemeClr val="dk1"/>
              </a:solidFill>
              <a:latin typeface="Work Sans Medium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B018F8-B04C-45D0-9C29-02268EBEA1BC}"/>
              </a:ext>
            </a:extLst>
          </p:cNvPr>
          <p:cNvSpPr txBox="1"/>
          <p:nvPr/>
        </p:nvSpPr>
        <p:spPr>
          <a:xfrm>
            <a:off x="1131146" y="2485813"/>
            <a:ext cx="83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BFC740-7ADE-4727-BA8A-2052B90572E8}"/>
              </a:ext>
            </a:extLst>
          </p:cNvPr>
          <p:cNvSpPr txBox="1"/>
          <p:nvPr/>
        </p:nvSpPr>
        <p:spPr>
          <a:xfrm>
            <a:off x="1070186" y="3685198"/>
            <a:ext cx="83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</a:t>
            </a:r>
            <a:endParaRPr lang="es-C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DD DataScienc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972</Words>
  <Application>Microsoft Office PowerPoint</Application>
  <PresentationFormat>Presentación en pantalla (16:9)</PresentationFormat>
  <Paragraphs>221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1" baseType="lpstr">
      <vt:lpstr>Times New Roman</vt:lpstr>
      <vt:lpstr>Sora</vt:lpstr>
      <vt:lpstr>Calibri</vt:lpstr>
      <vt:lpstr>Arial MT</vt:lpstr>
      <vt:lpstr>Sora SemiBold</vt:lpstr>
      <vt:lpstr>Calibri Light</vt:lpstr>
      <vt:lpstr>Work Sans</vt:lpstr>
      <vt:lpstr>Cambria Math</vt:lpstr>
      <vt:lpstr>Sora ExtraBold</vt:lpstr>
      <vt:lpstr>Work Sans Medium</vt:lpstr>
      <vt:lpstr>Arial</vt:lpstr>
      <vt:lpstr>UDD DataScience </vt:lpstr>
      <vt:lpstr> CURSO: ELECTIVO II Unidad I: Redes Neuronales.</vt:lpstr>
      <vt:lpstr>Presentación de PowerPoint</vt:lpstr>
      <vt:lpstr>Aplicaciones de las redes  neuronales en la vida real</vt:lpstr>
      <vt:lpstr>Introducción a Redes Neuronales</vt:lpstr>
      <vt:lpstr>Sigmoide</vt:lpstr>
      <vt:lpstr>Softmax</vt:lpstr>
      <vt:lpstr>Combinación de neuronas</vt:lpstr>
      <vt:lpstr>Capas en una red neuronal</vt:lpstr>
      <vt:lpstr>Presentación de PowerPoint</vt:lpstr>
      <vt:lpstr>Machine Learning vs Deep Learning</vt:lpstr>
      <vt:lpstr>Red neuronal con un dataset</vt:lpstr>
      <vt:lpstr>Matriz de Confusión</vt:lpstr>
      <vt:lpstr>Matriz de Confusión</vt:lpstr>
      <vt:lpstr>Matriz de Confusión</vt:lpstr>
      <vt:lpstr>Matriz de Confusión</vt:lpstr>
      <vt:lpstr>Matriz de Confusión</vt:lpstr>
      <vt:lpstr>Matriz de Confusión</vt:lpstr>
      <vt:lpstr>Matriz de Confusión</vt:lpstr>
      <vt:lpstr>Pasos para una red  neuronal con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CINCO</dc:title>
  <cp:lastModifiedBy>DIEGO MIRANDA OLAVARRIA</cp:lastModifiedBy>
  <cp:revision>17</cp:revision>
  <dcterms:modified xsi:type="dcterms:W3CDTF">2024-12-11T20:49:30Z</dcterms:modified>
</cp:coreProperties>
</file>